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77" y="3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46A5-CD7B-4DD9-8133-93797424F35E}" type="datetimeFigureOut">
              <a:rPr kumimoji="1" lang="ja-JP" altLang="en-US" smtClean="0"/>
              <a:t>2016/8/29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7258-DFEA-4B27-8FA3-5EC1AF4709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35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46A5-CD7B-4DD9-8133-93797424F35E}" type="datetimeFigureOut">
              <a:rPr kumimoji="1" lang="ja-JP" altLang="en-US" smtClean="0"/>
              <a:t>2016/8/29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7258-DFEA-4B27-8FA3-5EC1AF4709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405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46A5-CD7B-4DD9-8133-93797424F35E}" type="datetimeFigureOut">
              <a:rPr kumimoji="1" lang="ja-JP" altLang="en-US" smtClean="0"/>
              <a:t>2016/8/29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7258-DFEA-4B27-8FA3-5EC1AF4709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36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46A5-CD7B-4DD9-8133-93797424F35E}" type="datetimeFigureOut">
              <a:rPr kumimoji="1" lang="ja-JP" altLang="en-US" smtClean="0"/>
              <a:t>2016/8/29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7258-DFEA-4B27-8FA3-5EC1AF4709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83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46A5-CD7B-4DD9-8133-93797424F35E}" type="datetimeFigureOut">
              <a:rPr kumimoji="1" lang="ja-JP" altLang="en-US" smtClean="0"/>
              <a:t>2016/8/29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7258-DFEA-4B27-8FA3-5EC1AF4709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0393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46A5-CD7B-4DD9-8133-93797424F35E}" type="datetimeFigureOut">
              <a:rPr kumimoji="1" lang="ja-JP" altLang="en-US" smtClean="0"/>
              <a:t>2016/8/29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7258-DFEA-4B27-8FA3-5EC1AF4709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7436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46A5-CD7B-4DD9-8133-93797424F35E}" type="datetimeFigureOut">
              <a:rPr kumimoji="1" lang="ja-JP" altLang="en-US" smtClean="0"/>
              <a:t>2016/8/29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7258-DFEA-4B27-8FA3-5EC1AF4709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98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46A5-CD7B-4DD9-8133-93797424F35E}" type="datetimeFigureOut">
              <a:rPr kumimoji="1" lang="ja-JP" altLang="en-US" smtClean="0"/>
              <a:t>2016/8/29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7258-DFEA-4B27-8FA3-5EC1AF4709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85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46A5-CD7B-4DD9-8133-93797424F35E}" type="datetimeFigureOut">
              <a:rPr kumimoji="1" lang="ja-JP" altLang="en-US" smtClean="0"/>
              <a:t>2016/8/29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7258-DFEA-4B27-8FA3-5EC1AF4709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16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46A5-CD7B-4DD9-8133-93797424F35E}" type="datetimeFigureOut">
              <a:rPr kumimoji="1" lang="ja-JP" altLang="en-US" smtClean="0"/>
              <a:t>2016/8/29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7258-DFEA-4B27-8FA3-5EC1AF4709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2776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46A5-CD7B-4DD9-8133-93797424F35E}" type="datetimeFigureOut">
              <a:rPr kumimoji="1" lang="ja-JP" altLang="en-US" smtClean="0"/>
              <a:t>2016/8/29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7258-DFEA-4B27-8FA3-5EC1AF4709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7694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C46A5-CD7B-4DD9-8133-93797424F35E}" type="datetimeFigureOut">
              <a:rPr kumimoji="1" lang="ja-JP" altLang="en-US" smtClean="0"/>
              <a:t>2016/8/29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27258-DFEA-4B27-8FA3-5EC1AF4709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338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9650082" y="1581425"/>
            <a:ext cx="643166" cy="3518699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2857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vert="eaVert" wrap="square" lIns="45720" tIns="0" rIns="45720" bIns="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lnSpc>
                <a:spcPts val="1800"/>
              </a:lnSpc>
              <a:defRPr sz="1000"/>
            </a:pPr>
            <a:r>
              <a:rPr lang="ja-JP" altLang="en-US" sz="1600" b="1" i="0" u="none" strike="noStrike" baseline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イモ付け半田不良がなぜ発生</a:t>
            </a:r>
            <a:r>
              <a:rPr lang="ja-JP" altLang="en-US" sz="1600" b="1" i="0" u="none" strike="noStrike" baseline="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？</a:t>
            </a:r>
            <a:endParaRPr lang="ja-JP" altLang="en-US" sz="1100" b="0" i="0" u="none" strike="noStrike" baseline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161197" y="3183228"/>
            <a:ext cx="7436193" cy="394362"/>
          </a:xfrm>
          <a:prstGeom prst="rightArrow">
            <a:avLst>
              <a:gd name="adj1" fmla="val 46343"/>
              <a:gd name="adj2" fmla="val 92001"/>
            </a:avLst>
          </a:prstGeom>
          <a:solidFill>
            <a:srgbClr xmlns:mc="http://schemas.openxmlformats.org/markup-compatibility/2006" xmlns:a14="http://schemas.microsoft.com/office/drawing/2010/main" val="C0C0C0" mc:Ignorable="a14" a14:legacySpreadsheetColorIndex="22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8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812292" y="5738066"/>
            <a:ext cx="925318" cy="33126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25400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36576" tIns="22860" rIns="36576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4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環境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010812" y="807926"/>
            <a:ext cx="883258" cy="33126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25400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36576" tIns="22860" rIns="36576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4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材質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540160" y="809529"/>
            <a:ext cx="807550" cy="283941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25400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36576" tIns="22860" rIns="36576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4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半田ゴテ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215567" y="5739937"/>
            <a:ext cx="731843" cy="276053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25400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36576" tIns="22860" rIns="36576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4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方法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622396" y="5707051"/>
            <a:ext cx="824374" cy="347039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25400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36576" tIns="22860" rIns="36576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4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作業者</a:t>
            </a: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7824368" y="1079870"/>
            <a:ext cx="1026262" cy="2200540"/>
          </a:xfrm>
          <a:prstGeom prst="line">
            <a:avLst/>
          </a:prstGeom>
          <a:noFill/>
          <a:ln w="50800">
            <a:solidFill>
              <a:srgbClr xmlns:mc="http://schemas.openxmlformats.org/markup-compatibility/2006" xmlns:a14="http://schemas.microsoft.com/office/drawing/2010/main" val="000000" mc:Ignorable="a14" a14:legacySpreadsheetColorIndex="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7403984" y="2274570"/>
            <a:ext cx="958966" cy="0"/>
          </a:xfrm>
          <a:prstGeom prst="line">
            <a:avLst/>
          </a:prstGeom>
          <a:noFill/>
          <a:ln w="25400">
            <a:solidFill>
              <a:srgbClr xmlns:mc="http://schemas.openxmlformats.org/markup-compatibility/2006" xmlns:a14="http://schemas.microsoft.com/office/drawing/2010/main" val="000000" mc:Ignorable="a14" a14:legacySpreadsheetColorIndex="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" name="Line 21"/>
          <p:cNvSpPr>
            <a:spLocks noChangeShapeType="1"/>
          </p:cNvSpPr>
          <p:nvPr/>
        </p:nvSpPr>
        <p:spPr bwMode="auto">
          <a:xfrm rot="6933598">
            <a:off x="8393915" y="2066043"/>
            <a:ext cx="851822" cy="243948"/>
          </a:xfrm>
          <a:prstGeom prst="line">
            <a:avLst/>
          </a:prstGeom>
          <a:noFill/>
          <a:ln w="25400">
            <a:solidFill>
              <a:srgbClr xmlns:mc="http://schemas.openxmlformats.org/markup-compatibility/2006" xmlns:a14="http://schemas.microsoft.com/office/drawing/2010/main" val="000000" mc:Ignorable="a14" a14:legacySpreadsheetColorIndex="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" name="Line 22"/>
          <p:cNvSpPr>
            <a:spLocks noChangeShapeType="1"/>
          </p:cNvSpPr>
          <p:nvPr/>
        </p:nvSpPr>
        <p:spPr bwMode="auto">
          <a:xfrm>
            <a:off x="5385968" y="1102730"/>
            <a:ext cx="1026262" cy="2200540"/>
          </a:xfrm>
          <a:prstGeom prst="line">
            <a:avLst/>
          </a:prstGeom>
          <a:noFill/>
          <a:ln w="50800">
            <a:solidFill>
              <a:srgbClr xmlns:mc="http://schemas.openxmlformats.org/markup-compatibility/2006" xmlns:a14="http://schemas.microsoft.com/office/drawing/2010/main" val="000000" mc:Ignorable="a14" a14:legacySpreadsheetColorIndex="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" name="Line 23"/>
          <p:cNvSpPr>
            <a:spLocks noChangeShapeType="1"/>
          </p:cNvSpPr>
          <p:nvPr/>
        </p:nvSpPr>
        <p:spPr bwMode="auto">
          <a:xfrm>
            <a:off x="5156876" y="2594610"/>
            <a:ext cx="950554" cy="0"/>
          </a:xfrm>
          <a:prstGeom prst="line">
            <a:avLst/>
          </a:prstGeom>
          <a:noFill/>
          <a:ln w="25400">
            <a:solidFill>
              <a:srgbClr xmlns:mc="http://schemas.openxmlformats.org/markup-compatibility/2006" xmlns:a14="http://schemas.microsoft.com/office/drawing/2010/main" val="000000" mc:Ignorable="a14" a14:legacySpreadsheetColorIndex="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" name="Line 26"/>
          <p:cNvSpPr>
            <a:spLocks noChangeShapeType="1"/>
          </p:cNvSpPr>
          <p:nvPr/>
        </p:nvSpPr>
        <p:spPr bwMode="auto">
          <a:xfrm rot="6933598">
            <a:off x="5997349" y="2267852"/>
            <a:ext cx="859709" cy="243948"/>
          </a:xfrm>
          <a:prstGeom prst="line">
            <a:avLst/>
          </a:prstGeom>
          <a:noFill/>
          <a:ln w="25400">
            <a:solidFill>
              <a:srgbClr xmlns:mc="http://schemas.openxmlformats.org/markup-compatibility/2006" xmlns:a14="http://schemas.microsoft.com/office/drawing/2010/main" val="000000" mc:Ignorable="a14" a14:legacySpreadsheetColorIndex="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 rot="-8120341">
            <a:off x="7962810" y="3456927"/>
            <a:ext cx="1034673" cy="2192652"/>
          </a:xfrm>
          <a:prstGeom prst="line">
            <a:avLst/>
          </a:prstGeom>
          <a:noFill/>
          <a:ln w="50800">
            <a:solidFill>
              <a:srgbClr xmlns:mc="http://schemas.openxmlformats.org/markup-compatibility/2006" xmlns:a14="http://schemas.microsoft.com/office/drawing/2010/main" val="000000" mc:Ignorable="a14" a14:legacySpreadsheetColorIndex="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" name="Line 32"/>
          <p:cNvSpPr>
            <a:spLocks noChangeShapeType="1"/>
          </p:cNvSpPr>
          <p:nvPr/>
        </p:nvSpPr>
        <p:spPr bwMode="auto">
          <a:xfrm rot="-8120341">
            <a:off x="8309236" y="4971077"/>
            <a:ext cx="950554" cy="0"/>
          </a:xfrm>
          <a:prstGeom prst="line">
            <a:avLst/>
          </a:prstGeom>
          <a:noFill/>
          <a:ln w="25400">
            <a:solidFill>
              <a:srgbClr xmlns:mc="http://schemas.openxmlformats.org/markup-compatibility/2006" xmlns:a14="http://schemas.microsoft.com/office/drawing/2010/main" val="000000" mc:Ignorable="a14" a14:legacySpreadsheetColorIndex="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" name="Line 34"/>
          <p:cNvSpPr>
            <a:spLocks noChangeShapeType="1"/>
          </p:cNvSpPr>
          <p:nvPr/>
        </p:nvSpPr>
        <p:spPr bwMode="auto">
          <a:xfrm rot="-1186743">
            <a:off x="7706290" y="4237876"/>
            <a:ext cx="832786" cy="252392"/>
          </a:xfrm>
          <a:prstGeom prst="line">
            <a:avLst/>
          </a:prstGeom>
          <a:noFill/>
          <a:ln w="25400">
            <a:solidFill>
              <a:srgbClr xmlns:mc="http://schemas.openxmlformats.org/markup-compatibility/2006" xmlns:a14="http://schemas.microsoft.com/office/drawing/2010/main" val="000000" mc:Ignorable="a14" a14:legacySpreadsheetColorIndex="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" name="Line 35"/>
          <p:cNvSpPr>
            <a:spLocks noChangeShapeType="1"/>
          </p:cNvSpPr>
          <p:nvPr/>
        </p:nvSpPr>
        <p:spPr bwMode="auto">
          <a:xfrm rot="-1186743">
            <a:off x="7485310" y="4961776"/>
            <a:ext cx="832786" cy="252392"/>
          </a:xfrm>
          <a:prstGeom prst="line">
            <a:avLst/>
          </a:prstGeom>
          <a:noFill/>
          <a:ln w="25400">
            <a:solidFill>
              <a:srgbClr xmlns:mc="http://schemas.openxmlformats.org/markup-compatibility/2006" xmlns:a14="http://schemas.microsoft.com/office/drawing/2010/main" val="000000" mc:Ignorable="a14" a14:legacySpreadsheetColorIndex="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" name="Line 37"/>
          <p:cNvSpPr>
            <a:spLocks noChangeShapeType="1"/>
          </p:cNvSpPr>
          <p:nvPr/>
        </p:nvSpPr>
        <p:spPr bwMode="auto">
          <a:xfrm rot="-8120341">
            <a:off x="5479367" y="3457205"/>
            <a:ext cx="1026262" cy="2192652"/>
          </a:xfrm>
          <a:prstGeom prst="line">
            <a:avLst/>
          </a:prstGeom>
          <a:noFill/>
          <a:ln w="50800">
            <a:solidFill>
              <a:srgbClr xmlns:mc="http://schemas.openxmlformats.org/markup-compatibility/2006" xmlns:a14="http://schemas.microsoft.com/office/drawing/2010/main" val="000000" mc:Ignorable="a14" a14:legacySpreadsheetColorIndex="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" name="Line 39"/>
          <p:cNvSpPr>
            <a:spLocks noChangeShapeType="1"/>
          </p:cNvSpPr>
          <p:nvPr/>
        </p:nvSpPr>
        <p:spPr bwMode="auto">
          <a:xfrm rot="-8120341">
            <a:off x="5771776" y="5115857"/>
            <a:ext cx="950554" cy="0"/>
          </a:xfrm>
          <a:prstGeom prst="line">
            <a:avLst/>
          </a:prstGeom>
          <a:noFill/>
          <a:ln w="25400">
            <a:solidFill>
              <a:srgbClr xmlns:mc="http://schemas.openxmlformats.org/markup-compatibility/2006" xmlns:a14="http://schemas.microsoft.com/office/drawing/2010/main" val="000000" mc:Ignorable="a14" a14:legacySpreadsheetColorIndex="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" name="Line 44"/>
          <p:cNvSpPr>
            <a:spLocks noChangeShapeType="1"/>
          </p:cNvSpPr>
          <p:nvPr/>
        </p:nvSpPr>
        <p:spPr bwMode="auto">
          <a:xfrm rot="-8120341">
            <a:off x="3201081" y="3472216"/>
            <a:ext cx="1026262" cy="2200540"/>
          </a:xfrm>
          <a:prstGeom prst="line">
            <a:avLst/>
          </a:prstGeom>
          <a:noFill/>
          <a:ln w="50800">
            <a:solidFill>
              <a:srgbClr xmlns:mc="http://schemas.openxmlformats.org/markup-compatibility/2006" xmlns:a14="http://schemas.microsoft.com/office/drawing/2010/main" val="000000" mc:Ignorable="a14" a14:legacySpreadsheetColorIndex="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" name="Line 46"/>
          <p:cNvSpPr>
            <a:spLocks noChangeShapeType="1"/>
          </p:cNvSpPr>
          <p:nvPr/>
        </p:nvSpPr>
        <p:spPr bwMode="auto">
          <a:xfrm rot="-8120341">
            <a:off x="3645796" y="4727237"/>
            <a:ext cx="950554" cy="0"/>
          </a:xfrm>
          <a:prstGeom prst="line">
            <a:avLst/>
          </a:prstGeom>
          <a:noFill/>
          <a:ln w="25400">
            <a:solidFill>
              <a:srgbClr xmlns:mc="http://schemas.openxmlformats.org/markup-compatibility/2006" xmlns:a14="http://schemas.microsoft.com/office/drawing/2010/main" val="000000" mc:Ignorable="a14" a14:legacySpreadsheetColorIndex="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5" name="Line 48"/>
          <p:cNvSpPr>
            <a:spLocks noChangeShapeType="1"/>
          </p:cNvSpPr>
          <p:nvPr/>
        </p:nvSpPr>
        <p:spPr bwMode="auto">
          <a:xfrm rot="-1186743">
            <a:off x="3013139" y="3993902"/>
            <a:ext cx="824374" cy="252392"/>
          </a:xfrm>
          <a:prstGeom prst="line">
            <a:avLst/>
          </a:prstGeom>
          <a:noFill/>
          <a:ln w="25400">
            <a:solidFill>
              <a:srgbClr xmlns:mc="http://schemas.openxmlformats.org/markup-compatibility/2006" xmlns:a14="http://schemas.microsoft.com/office/drawing/2010/main" val="000000" mc:Ignorable="a14" a14:legacySpreadsheetColorIndex="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" name="Line 49"/>
          <p:cNvSpPr>
            <a:spLocks noChangeShapeType="1"/>
          </p:cNvSpPr>
          <p:nvPr/>
        </p:nvSpPr>
        <p:spPr bwMode="auto">
          <a:xfrm rot="-1186743">
            <a:off x="2722855" y="4984896"/>
            <a:ext cx="832786" cy="244504"/>
          </a:xfrm>
          <a:prstGeom prst="line">
            <a:avLst/>
          </a:prstGeom>
          <a:noFill/>
          <a:ln w="25400">
            <a:solidFill>
              <a:srgbClr xmlns:mc="http://schemas.openxmlformats.org/markup-compatibility/2006" xmlns:a14="http://schemas.microsoft.com/office/drawing/2010/main" val="000000" mc:Ignorable="a14" a14:legacySpreadsheetColorIndex="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" name="Line 52"/>
          <p:cNvSpPr>
            <a:spLocks noChangeShapeType="1"/>
          </p:cNvSpPr>
          <p:nvPr/>
        </p:nvSpPr>
        <p:spPr bwMode="auto">
          <a:xfrm>
            <a:off x="3069488" y="1079870"/>
            <a:ext cx="1026262" cy="2200540"/>
          </a:xfrm>
          <a:prstGeom prst="line">
            <a:avLst/>
          </a:prstGeom>
          <a:noFill/>
          <a:ln w="50800">
            <a:solidFill>
              <a:srgbClr xmlns:mc="http://schemas.openxmlformats.org/markup-compatibility/2006" xmlns:a14="http://schemas.microsoft.com/office/drawing/2010/main" val="000000" mc:Ignorable="a14" a14:legacySpreadsheetColorIndex="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8" name="Line 54"/>
          <p:cNvSpPr>
            <a:spLocks noChangeShapeType="1"/>
          </p:cNvSpPr>
          <p:nvPr/>
        </p:nvSpPr>
        <p:spPr bwMode="auto">
          <a:xfrm>
            <a:off x="2566076" y="2053590"/>
            <a:ext cx="950554" cy="0"/>
          </a:xfrm>
          <a:prstGeom prst="line">
            <a:avLst/>
          </a:prstGeom>
          <a:noFill/>
          <a:ln w="25400">
            <a:solidFill>
              <a:srgbClr xmlns:mc="http://schemas.openxmlformats.org/markup-compatibility/2006" xmlns:a14="http://schemas.microsoft.com/office/drawing/2010/main" val="000000" mc:Ignorable="a14" a14:legacySpreadsheetColorIndex="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9" name="Line 57"/>
          <p:cNvSpPr>
            <a:spLocks noChangeShapeType="1"/>
          </p:cNvSpPr>
          <p:nvPr/>
        </p:nvSpPr>
        <p:spPr bwMode="auto">
          <a:xfrm rot="6933598">
            <a:off x="3497989" y="1833512"/>
            <a:ext cx="859709" cy="243948"/>
          </a:xfrm>
          <a:prstGeom prst="line">
            <a:avLst/>
          </a:prstGeom>
          <a:noFill/>
          <a:ln w="25400">
            <a:solidFill>
              <a:srgbClr xmlns:mc="http://schemas.openxmlformats.org/markup-compatibility/2006" xmlns:a14="http://schemas.microsoft.com/office/drawing/2010/main" val="000000" mc:Ignorable="a14" a14:legacySpreadsheetColorIndex="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" name="Text Box 58"/>
          <p:cNvSpPr txBox="1">
            <a:spLocks noChangeArrowheads="1"/>
          </p:cNvSpPr>
          <p:nvPr/>
        </p:nvSpPr>
        <p:spPr bwMode="auto">
          <a:xfrm>
            <a:off x="2700068" y="776377"/>
            <a:ext cx="984202" cy="362813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25400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36576" tIns="22860" rIns="36576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4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検査/測定</a:t>
            </a:r>
          </a:p>
        </p:txBody>
      </p:sp>
      <p:sp>
        <p:nvSpPr>
          <p:cNvPr id="31" name="Text Box 59"/>
          <p:cNvSpPr txBox="1">
            <a:spLocks noChangeArrowheads="1"/>
          </p:cNvSpPr>
          <p:nvPr/>
        </p:nvSpPr>
        <p:spPr bwMode="auto">
          <a:xfrm>
            <a:off x="6846547" y="2135944"/>
            <a:ext cx="647723" cy="268166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8"/>
            </a:solidFill>
            <a:miter lim="800000"/>
            <a:headEnd/>
            <a:tailEnd/>
          </a:ln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2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コテサキ</a:t>
            </a:r>
          </a:p>
        </p:txBody>
      </p:sp>
      <p:sp>
        <p:nvSpPr>
          <p:cNvPr id="32" name="Text Box 60"/>
          <p:cNvSpPr txBox="1">
            <a:spLocks noChangeArrowheads="1"/>
          </p:cNvSpPr>
          <p:nvPr/>
        </p:nvSpPr>
        <p:spPr bwMode="auto">
          <a:xfrm>
            <a:off x="8879611" y="1634895"/>
            <a:ext cx="420599" cy="21295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2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性能</a:t>
            </a:r>
          </a:p>
        </p:txBody>
      </p:sp>
      <p:sp>
        <p:nvSpPr>
          <p:cNvPr id="33" name="Text Box 61"/>
          <p:cNvSpPr txBox="1">
            <a:spLocks noChangeArrowheads="1"/>
          </p:cNvSpPr>
          <p:nvPr/>
        </p:nvSpPr>
        <p:spPr bwMode="auto">
          <a:xfrm>
            <a:off x="6229327" y="5503717"/>
            <a:ext cx="647723" cy="276053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8"/>
            </a:solidFill>
            <a:miter lim="800000"/>
            <a:headEnd/>
            <a:tailEnd/>
          </a:ln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2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手順書</a:t>
            </a:r>
          </a:p>
        </p:txBody>
      </p:sp>
      <p:sp>
        <p:nvSpPr>
          <p:cNvPr id="34" name="Text Box 62"/>
          <p:cNvSpPr txBox="1">
            <a:spLocks noChangeArrowheads="1"/>
          </p:cNvSpPr>
          <p:nvPr/>
        </p:nvSpPr>
        <p:spPr bwMode="auto">
          <a:xfrm>
            <a:off x="8702552" y="2526435"/>
            <a:ext cx="925318" cy="21295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1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容量が低い</a:t>
            </a:r>
          </a:p>
        </p:txBody>
      </p:sp>
      <p:sp>
        <p:nvSpPr>
          <p:cNvPr id="35" name="Line 63"/>
          <p:cNvSpPr>
            <a:spLocks noChangeShapeType="1"/>
          </p:cNvSpPr>
          <p:nvPr/>
        </p:nvSpPr>
        <p:spPr bwMode="auto">
          <a:xfrm flipH="1" flipV="1">
            <a:off x="8817966" y="2227384"/>
            <a:ext cx="185064" cy="268166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6" name="Text Box 64"/>
          <p:cNvSpPr txBox="1">
            <a:spLocks noChangeArrowheads="1"/>
          </p:cNvSpPr>
          <p:nvPr/>
        </p:nvSpPr>
        <p:spPr bwMode="auto">
          <a:xfrm>
            <a:off x="7427636" y="2661861"/>
            <a:ext cx="950554" cy="489009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1200"/>
              </a:lnSpc>
              <a:defRPr sz="1000"/>
            </a:pPr>
            <a:r>
              <a:rPr lang="ja-JP" altLang="en-US" sz="11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コテサキ</a:t>
            </a:r>
          </a:p>
          <a:p>
            <a:pPr algn="l" rtl="0">
              <a:lnSpc>
                <a:spcPts val="1200"/>
              </a:lnSpc>
              <a:defRPr sz="1000"/>
            </a:pPr>
            <a:r>
              <a:rPr lang="ja-JP" altLang="en-US" sz="11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温度が低い</a:t>
            </a:r>
          </a:p>
        </p:txBody>
      </p:sp>
      <p:sp>
        <p:nvSpPr>
          <p:cNvPr id="37" name="Line 65"/>
          <p:cNvSpPr>
            <a:spLocks noChangeShapeType="1"/>
          </p:cNvSpPr>
          <p:nvPr/>
        </p:nvSpPr>
        <p:spPr bwMode="auto">
          <a:xfrm flipV="1">
            <a:off x="7724646" y="2292490"/>
            <a:ext cx="143004" cy="3707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" name="Line 66"/>
          <p:cNvSpPr>
            <a:spLocks noChangeShapeType="1"/>
          </p:cNvSpPr>
          <p:nvPr/>
        </p:nvSpPr>
        <p:spPr bwMode="auto">
          <a:xfrm>
            <a:off x="7821330" y="1919911"/>
            <a:ext cx="168240" cy="347039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" name="Text Box 67"/>
          <p:cNvSpPr txBox="1">
            <a:spLocks noChangeArrowheads="1"/>
          </p:cNvSpPr>
          <p:nvPr/>
        </p:nvSpPr>
        <p:spPr bwMode="auto">
          <a:xfrm>
            <a:off x="7091564" y="1634895"/>
            <a:ext cx="958966" cy="21295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100" b="1" i="0" u="none" strike="noStrike" baseline="0">
                <a:solidFill>
                  <a:srgbClr val="FF0000"/>
                </a:solidFill>
                <a:latin typeface="ＭＳ Ｐゴシック"/>
                <a:ea typeface="ＭＳ Ｐゴシック"/>
              </a:rPr>
              <a:t>先端が磨耗</a:t>
            </a:r>
          </a:p>
        </p:txBody>
      </p:sp>
      <p:sp>
        <p:nvSpPr>
          <p:cNvPr id="40" name="Text Box 68"/>
          <p:cNvSpPr txBox="1">
            <a:spLocks noChangeArrowheads="1"/>
          </p:cNvSpPr>
          <p:nvPr/>
        </p:nvSpPr>
        <p:spPr bwMode="auto">
          <a:xfrm>
            <a:off x="6517411" y="1840635"/>
            <a:ext cx="420599" cy="21295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2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半田</a:t>
            </a:r>
          </a:p>
        </p:txBody>
      </p:sp>
      <p:sp>
        <p:nvSpPr>
          <p:cNvPr id="41" name="Text Box 69"/>
          <p:cNvSpPr txBox="1">
            <a:spLocks noChangeArrowheads="1"/>
          </p:cNvSpPr>
          <p:nvPr/>
        </p:nvSpPr>
        <p:spPr bwMode="auto">
          <a:xfrm>
            <a:off x="4594987" y="2465475"/>
            <a:ext cx="605663" cy="21295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1400"/>
              </a:lnSpc>
              <a:defRPr sz="1000"/>
            </a:pPr>
            <a:r>
              <a:rPr lang="ja-JP" altLang="en-US" sz="12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接合部A</a:t>
            </a:r>
          </a:p>
        </p:txBody>
      </p:sp>
      <p:sp>
        <p:nvSpPr>
          <p:cNvPr id="42" name="Text Box 70"/>
          <p:cNvSpPr txBox="1">
            <a:spLocks noChangeArrowheads="1"/>
          </p:cNvSpPr>
          <p:nvPr/>
        </p:nvSpPr>
        <p:spPr bwMode="auto">
          <a:xfrm>
            <a:off x="4609435" y="1718715"/>
            <a:ext cx="614075" cy="21295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1400"/>
              </a:lnSpc>
              <a:defRPr sz="1000"/>
            </a:pPr>
            <a:r>
              <a:rPr lang="ja-JP" altLang="en-US" sz="12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接合部B</a:t>
            </a:r>
          </a:p>
        </p:txBody>
      </p:sp>
      <p:sp>
        <p:nvSpPr>
          <p:cNvPr id="43" name="Line 73"/>
          <p:cNvSpPr>
            <a:spLocks noChangeShapeType="1"/>
          </p:cNvSpPr>
          <p:nvPr/>
        </p:nvSpPr>
        <p:spPr bwMode="auto">
          <a:xfrm>
            <a:off x="5193307" y="1824990"/>
            <a:ext cx="563603" cy="0"/>
          </a:xfrm>
          <a:prstGeom prst="line">
            <a:avLst/>
          </a:prstGeom>
          <a:noFill/>
          <a:ln w="25400">
            <a:solidFill>
              <a:srgbClr xmlns:mc="http://schemas.openxmlformats.org/markup-compatibility/2006" xmlns:a14="http://schemas.microsoft.com/office/drawing/2010/main" val="000000" mc:Ignorable="a14" a14:legacySpreadsheetColorIndex="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4" name="Line 74"/>
          <p:cNvSpPr>
            <a:spLocks noChangeShapeType="1"/>
          </p:cNvSpPr>
          <p:nvPr/>
        </p:nvSpPr>
        <p:spPr bwMode="auto">
          <a:xfrm flipH="1" flipV="1">
            <a:off x="6397375" y="2375775"/>
            <a:ext cx="319655" cy="386475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" name="Text Box 75"/>
          <p:cNvSpPr txBox="1">
            <a:spLocks noChangeArrowheads="1"/>
          </p:cNvSpPr>
          <p:nvPr/>
        </p:nvSpPr>
        <p:spPr bwMode="auto">
          <a:xfrm>
            <a:off x="6363212" y="2789660"/>
            <a:ext cx="925318" cy="31549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1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半田含有量</a:t>
            </a:r>
          </a:p>
        </p:txBody>
      </p:sp>
      <p:sp>
        <p:nvSpPr>
          <p:cNvPr id="46" name="Text Box 76"/>
          <p:cNvSpPr txBox="1">
            <a:spLocks noChangeArrowheads="1"/>
          </p:cNvSpPr>
          <p:nvPr/>
        </p:nvSpPr>
        <p:spPr bwMode="auto">
          <a:xfrm>
            <a:off x="5913247" y="1581425"/>
            <a:ext cx="605663" cy="44168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1200"/>
              </a:lnSpc>
              <a:defRPr sz="1000"/>
            </a:pPr>
            <a:r>
              <a:rPr lang="ja-JP" altLang="en-US" sz="11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ﾌﾗｯｸｽ</a:t>
            </a:r>
          </a:p>
          <a:p>
            <a:pPr algn="l" rtl="0">
              <a:lnSpc>
                <a:spcPts val="1200"/>
              </a:lnSpc>
              <a:defRPr sz="1000"/>
            </a:pPr>
            <a:r>
              <a:rPr lang="ja-JP" altLang="en-US" sz="11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含有量</a:t>
            </a:r>
          </a:p>
        </p:txBody>
      </p:sp>
      <p:sp>
        <p:nvSpPr>
          <p:cNvPr id="47" name="Line 77"/>
          <p:cNvSpPr>
            <a:spLocks noChangeShapeType="1"/>
          </p:cNvSpPr>
          <p:nvPr/>
        </p:nvSpPr>
        <p:spPr bwMode="auto">
          <a:xfrm>
            <a:off x="6253686" y="1995577"/>
            <a:ext cx="227124" cy="362813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8" name="Line 78"/>
          <p:cNvSpPr>
            <a:spLocks noChangeShapeType="1"/>
          </p:cNvSpPr>
          <p:nvPr/>
        </p:nvSpPr>
        <p:spPr bwMode="auto">
          <a:xfrm flipV="1">
            <a:off x="5433102" y="2557854"/>
            <a:ext cx="201888" cy="410136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" name="Text Box 79"/>
          <p:cNvSpPr txBox="1">
            <a:spLocks noChangeArrowheads="1"/>
          </p:cNvSpPr>
          <p:nvPr/>
        </p:nvSpPr>
        <p:spPr bwMode="auto">
          <a:xfrm>
            <a:off x="5222995" y="2937647"/>
            <a:ext cx="572015" cy="220843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1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汚れ</a:t>
            </a:r>
          </a:p>
        </p:txBody>
      </p:sp>
      <p:sp>
        <p:nvSpPr>
          <p:cNvPr id="50" name="Line 80"/>
          <p:cNvSpPr>
            <a:spLocks noChangeShapeType="1"/>
          </p:cNvSpPr>
          <p:nvPr/>
        </p:nvSpPr>
        <p:spPr bwMode="auto">
          <a:xfrm flipV="1">
            <a:off x="5387382" y="1834221"/>
            <a:ext cx="201888" cy="402249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" name="Text Box 81"/>
          <p:cNvSpPr txBox="1">
            <a:spLocks noChangeArrowheads="1"/>
          </p:cNvSpPr>
          <p:nvPr/>
        </p:nvSpPr>
        <p:spPr bwMode="auto">
          <a:xfrm>
            <a:off x="4077619" y="1214328"/>
            <a:ext cx="597251" cy="481122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1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コテサキ</a:t>
            </a:r>
          </a:p>
          <a:p>
            <a:pPr algn="l" rtl="0">
              <a:defRPr sz="1000"/>
            </a:pPr>
            <a:r>
              <a:rPr lang="ja-JP" altLang="en-US" sz="11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温度計</a:t>
            </a:r>
          </a:p>
          <a:p>
            <a:pPr algn="l" rtl="0">
              <a:defRPr sz="1000"/>
            </a:pPr>
            <a:endParaRPr lang="ja-JP" altLang="en-US" sz="11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52" name="Line 82"/>
          <p:cNvSpPr>
            <a:spLocks noChangeShapeType="1"/>
          </p:cNvSpPr>
          <p:nvPr/>
        </p:nvSpPr>
        <p:spPr bwMode="auto">
          <a:xfrm flipH="1" flipV="1">
            <a:off x="3899599" y="1970579"/>
            <a:ext cx="302831" cy="425911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" name="Text Box 83"/>
          <p:cNvSpPr txBox="1">
            <a:spLocks noChangeArrowheads="1"/>
          </p:cNvSpPr>
          <p:nvPr/>
        </p:nvSpPr>
        <p:spPr bwMode="auto">
          <a:xfrm>
            <a:off x="3865436" y="2142228"/>
            <a:ext cx="908494" cy="307602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1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未校正</a:t>
            </a:r>
          </a:p>
        </p:txBody>
      </p:sp>
      <p:sp>
        <p:nvSpPr>
          <p:cNvPr id="54" name="Text Box 85"/>
          <p:cNvSpPr txBox="1">
            <a:spLocks noChangeArrowheads="1"/>
          </p:cNvSpPr>
          <p:nvPr/>
        </p:nvSpPr>
        <p:spPr bwMode="auto">
          <a:xfrm>
            <a:off x="2249804" y="1924455"/>
            <a:ext cx="748666" cy="21295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2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半田検査</a:t>
            </a:r>
          </a:p>
        </p:txBody>
      </p:sp>
      <p:sp>
        <p:nvSpPr>
          <p:cNvPr id="55" name="Line 86"/>
          <p:cNvSpPr>
            <a:spLocks noChangeShapeType="1"/>
          </p:cNvSpPr>
          <p:nvPr/>
        </p:nvSpPr>
        <p:spPr bwMode="auto">
          <a:xfrm flipV="1">
            <a:off x="3102966" y="2056804"/>
            <a:ext cx="185064" cy="354926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" name="Text Box 87"/>
          <p:cNvSpPr txBox="1">
            <a:spLocks noChangeArrowheads="1"/>
          </p:cNvSpPr>
          <p:nvPr/>
        </p:nvSpPr>
        <p:spPr bwMode="auto">
          <a:xfrm>
            <a:off x="2209028" y="1251092"/>
            <a:ext cx="858022" cy="52055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1200"/>
              </a:lnSpc>
              <a:defRPr sz="1000"/>
            </a:pPr>
            <a:r>
              <a:rPr lang="ja-JP" altLang="en-US" sz="11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後工程で</a:t>
            </a:r>
          </a:p>
          <a:p>
            <a:pPr algn="l" rtl="0">
              <a:lnSpc>
                <a:spcPts val="1200"/>
              </a:lnSpc>
              <a:defRPr sz="1000"/>
            </a:pPr>
            <a:r>
              <a:rPr lang="ja-JP" altLang="en-US" sz="11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　未確認</a:t>
            </a:r>
          </a:p>
        </p:txBody>
      </p:sp>
      <p:sp>
        <p:nvSpPr>
          <p:cNvPr id="57" name="Line 89"/>
          <p:cNvSpPr>
            <a:spLocks noChangeShapeType="1"/>
          </p:cNvSpPr>
          <p:nvPr/>
        </p:nvSpPr>
        <p:spPr bwMode="auto">
          <a:xfrm>
            <a:off x="2947398" y="1636635"/>
            <a:ext cx="218712" cy="386475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8" name="Text Box 90"/>
          <p:cNvSpPr txBox="1">
            <a:spLocks noChangeArrowheads="1"/>
          </p:cNvSpPr>
          <p:nvPr/>
        </p:nvSpPr>
        <p:spPr bwMode="auto">
          <a:xfrm>
            <a:off x="2619608" y="2591410"/>
            <a:ext cx="1110382" cy="54422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1200"/>
              </a:lnSpc>
              <a:defRPr sz="1000"/>
            </a:pPr>
            <a:r>
              <a:rPr lang="ja-JP" altLang="en-US" sz="11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限度サンプル　　　　　　なし　　　</a:t>
            </a:r>
          </a:p>
        </p:txBody>
      </p:sp>
      <p:sp>
        <p:nvSpPr>
          <p:cNvPr id="59" name="Text Box 91"/>
          <p:cNvSpPr txBox="1">
            <a:spLocks noChangeArrowheads="1"/>
          </p:cNvSpPr>
          <p:nvPr/>
        </p:nvSpPr>
        <p:spPr bwMode="auto">
          <a:xfrm>
            <a:off x="4072075" y="5100124"/>
            <a:ext cx="656135" cy="268166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8"/>
            </a:solidFill>
            <a:miter lim="800000"/>
            <a:headEnd/>
            <a:tailEnd/>
          </a:ln>
        </p:spPr>
        <p:txBody>
          <a:bodyPr wrap="square" lIns="36576" tIns="22860" rIns="36576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2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照明</a:t>
            </a:r>
          </a:p>
        </p:txBody>
      </p:sp>
      <p:sp>
        <p:nvSpPr>
          <p:cNvPr id="60" name="Text Box 92"/>
          <p:cNvSpPr txBox="1">
            <a:spLocks noChangeArrowheads="1"/>
          </p:cNvSpPr>
          <p:nvPr/>
        </p:nvSpPr>
        <p:spPr bwMode="auto">
          <a:xfrm>
            <a:off x="7112455" y="4231444"/>
            <a:ext cx="656135" cy="268166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8"/>
            </a:solidFill>
            <a:miter lim="800000"/>
            <a:headEnd/>
            <a:tailEnd/>
          </a:ln>
        </p:spPr>
        <p:txBody>
          <a:bodyPr wrap="square" lIns="36576" tIns="22860" rIns="36576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2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経験</a:t>
            </a:r>
          </a:p>
        </p:txBody>
      </p:sp>
      <p:sp>
        <p:nvSpPr>
          <p:cNvPr id="61" name="Text Box 93"/>
          <p:cNvSpPr txBox="1">
            <a:spLocks noChangeArrowheads="1"/>
          </p:cNvSpPr>
          <p:nvPr/>
        </p:nvSpPr>
        <p:spPr bwMode="auto">
          <a:xfrm>
            <a:off x="2212003" y="4993444"/>
            <a:ext cx="664547" cy="268166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8"/>
            </a:solidFill>
            <a:miter lim="800000"/>
            <a:headEnd/>
            <a:tailEnd/>
          </a:ln>
        </p:spPr>
        <p:txBody>
          <a:bodyPr wrap="square" lIns="36576" tIns="22860" rIns="36576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2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作業台</a:t>
            </a:r>
          </a:p>
        </p:txBody>
      </p:sp>
      <p:sp>
        <p:nvSpPr>
          <p:cNvPr id="62" name="Text Box 94"/>
          <p:cNvSpPr txBox="1">
            <a:spLocks noChangeArrowheads="1"/>
          </p:cNvSpPr>
          <p:nvPr/>
        </p:nvSpPr>
        <p:spPr bwMode="auto">
          <a:xfrm>
            <a:off x="2433775" y="4010464"/>
            <a:ext cx="656135" cy="268166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8"/>
            </a:solidFill>
            <a:miter lim="800000"/>
            <a:headEnd/>
            <a:tailEnd/>
          </a:ln>
        </p:spPr>
        <p:txBody>
          <a:bodyPr wrap="square" lIns="36576" tIns="22860" rIns="36576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2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室温</a:t>
            </a:r>
          </a:p>
        </p:txBody>
      </p:sp>
      <p:sp>
        <p:nvSpPr>
          <p:cNvPr id="63" name="Text Box 95"/>
          <p:cNvSpPr txBox="1">
            <a:spLocks noChangeArrowheads="1"/>
          </p:cNvSpPr>
          <p:nvPr/>
        </p:nvSpPr>
        <p:spPr bwMode="auto">
          <a:xfrm>
            <a:off x="2829331" y="3525059"/>
            <a:ext cx="420599" cy="425911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1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暑い　　　</a:t>
            </a:r>
          </a:p>
        </p:txBody>
      </p:sp>
      <p:sp>
        <p:nvSpPr>
          <p:cNvPr id="64" name="Line 96"/>
          <p:cNvSpPr>
            <a:spLocks noChangeShapeType="1"/>
          </p:cNvSpPr>
          <p:nvPr/>
        </p:nvSpPr>
        <p:spPr bwMode="auto">
          <a:xfrm>
            <a:off x="3288030" y="4339590"/>
            <a:ext cx="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5" name="Line 97"/>
          <p:cNvSpPr>
            <a:spLocks noChangeShapeType="1"/>
          </p:cNvSpPr>
          <p:nvPr/>
        </p:nvSpPr>
        <p:spPr bwMode="auto">
          <a:xfrm>
            <a:off x="3160758" y="3754995"/>
            <a:ext cx="218712" cy="386475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6" name="Line 98"/>
          <p:cNvSpPr>
            <a:spLocks noChangeShapeType="1"/>
          </p:cNvSpPr>
          <p:nvPr/>
        </p:nvSpPr>
        <p:spPr bwMode="auto">
          <a:xfrm>
            <a:off x="3045666" y="4692255"/>
            <a:ext cx="227124" cy="386475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7" name="Text Box 99"/>
          <p:cNvSpPr txBox="1">
            <a:spLocks noChangeArrowheads="1"/>
          </p:cNvSpPr>
          <p:nvPr/>
        </p:nvSpPr>
        <p:spPr bwMode="auto">
          <a:xfrm>
            <a:off x="2730271" y="4446140"/>
            <a:ext cx="420599" cy="22873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1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高い　　　</a:t>
            </a:r>
          </a:p>
        </p:txBody>
      </p:sp>
      <p:sp>
        <p:nvSpPr>
          <p:cNvPr id="68" name="Text Box 100"/>
          <p:cNvSpPr txBox="1">
            <a:spLocks noChangeArrowheads="1"/>
          </p:cNvSpPr>
          <p:nvPr/>
        </p:nvSpPr>
        <p:spPr bwMode="auto">
          <a:xfrm>
            <a:off x="4391431" y="4278500"/>
            <a:ext cx="420599" cy="22873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1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暗い　　　</a:t>
            </a:r>
          </a:p>
        </p:txBody>
      </p:sp>
      <p:sp>
        <p:nvSpPr>
          <p:cNvPr id="69" name="Line 101"/>
          <p:cNvSpPr>
            <a:spLocks noChangeShapeType="1"/>
          </p:cNvSpPr>
          <p:nvPr/>
        </p:nvSpPr>
        <p:spPr bwMode="auto">
          <a:xfrm flipH="1">
            <a:off x="4140571" y="4467664"/>
            <a:ext cx="252359" cy="268166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0" name="Line 102"/>
          <p:cNvSpPr>
            <a:spLocks noChangeShapeType="1"/>
          </p:cNvSpPr>
          <p:nvPr/>
        </p:nvSpPr>
        <p:spPr bwMode="auto">
          <a:xfrm flipH="1">
            <a:off x="6245274" y="4779282"/>
            <a:ext cx="235536" cy="291828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" name="Text Box 103"/>
          <p:cNvSpPr txBox="1">
            <a:spLocks noChangeArrowheads="1"/>
          </p:cNvSpPr>
          <p:nvPr/>
        </p:nvSpPr>
        <p:spPr bwMode="auto">
          <a:xfrm>
            <a:off x="6424579" y="4323556"/>
            <a:ext cx="597251" cy="47323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1200"/>
              </a:lnSpc>
              <a:defRPr sz="1000"/>
            </a:pPr>
            <a:r>
              <a:rPr lang="ja-JP" altLang="en-US" sz="11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手順書と違う　　　</a:t>
            </a:r>
          </a:p>
        </p:txBody>
      </p:sp>
      <p:sp>
        <p:nvSpPr>
          <p:cNvPr id="72" name="Text Box 104"/>
          <p:cNvSpPr txBox="1">
            <a:spLocks noChangeArrowheads="1"/>
          </p:cNvSpPr>
          <p:nvPr/>
        </p:nvSpPr>
        <p:spPr bwMode="auto">
          <a:xfrm>
            <a:off x="7051495" y="5000797"/>
            <a:ext cx="656135" cy="276053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8"/>
            </a:solidFill>
            <a:miter lim="800000"/>
            <a:headEnd/>
            <a:tailEnd/>
          </a:ln>
        </p:spPr>
        <p:txBody>
          <a:bodyPr wrap="square" lIns="36576" tIns="22860" rIns="36576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2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やる気</a:t>
            </a:r>
          </a:p>
        </p:txBody>
      </p:sp>
      <p:sp>
        <p:nvSpPr>
          <p:cNvPr id="73" name="Text Box 105"/>
          <p:cNvSpPr txBox="1">
            <a:spLocks noChangeArrowheads="1"/>
          </p:cNvSpPr>
          <p:nvPr/>
        </p:nvSpPr>
        <p:spPr bwMode="auto">
          <a:xfrm>
            <a:off x="8788855" y="5359204"/>
            <a:ext cx="656135" cy="268166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8"/>
            </a:solidFill>
            <a:miter lim="800000"/>
            <a:headEnd/>
            <a:tailEnd/>
          </a:ln>
        </p:spPr>
        <p:txBody>
          <a:bodyPr wrap="square" lIns="36576" tIns="22860" rIns="36576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2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教育</a:t>
            </a:r>
          </a:p>
        </p:txBody>
      </p:sp>
      <p:sp>
        <p:nvSpPr>
          <p:cNvPr id="74" name="Text Box 106"/>
          <p:cNvSpPr txBox="1">
            <a:spLocks noChangeArrowheads="1"/>
          </p:cNvSpPr>
          <p:nvPr/>
        </p:nvSpPr>
        <p:spPr bwMode="auto">
          <a:xfrm>
            <a:off x="7737595" y="3722507"/>
            <a:ext cx="572015" cy="220843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1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新人</a:t>
            </a:r>
          </a:p>
        </p:txBody>
      </p:sp>
      <p:sp>
        <p:nvSpPr>
          <p:cNvPr id="75" name="Line 107"/>
          <p:cNvSpPr>
            <a:spLocks noChangeShapeType="1"/>
          </p:cNvSpPr>
          <p:nvPr/>
        </p:nvSpPr>
        <p:spPr bwMode="auto">
          <a:xfrm>
            <a:off x="7977198" y="4024635"/>
            <a:ext cx="50472" cy="299715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6" name="Line 109"/>
          <p:cNvSpPr>
            <a:spLocks noChangeShapeType="1"/>
          </p:cNvSpPr>
          <p:nvPr/>
        </p:nvSpPr>
        <p:spPr bwMode="auto">
          <a:xfrm flipH="1">
            <a:off x="8720191" y="4494403"/>
            <a:ext cx="252359" cy="378587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" name="Text Box 110"/>
          <p:cNvSpPr txBox="1">
            <a:spLocks noChangeArrowheads="1"/>
          </p:cNvSpPr>
          <p:nvPr/>
        </p:nvSpPr>
        <p:spPr bwMode="auto">
          <a:xfrm>
            <a:off x="8782519" y="4271147"/>
            <a:ext cx="723431" cy="220843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1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OJTなし</a:t>
            </a:r>
          </a:p>
        </p:txBody>
      </p:sp>
    </p:spTree>
    <p:extLst>
      <p:ext uri="{BB962C8B-B14F-4D97-AF65-F5344CB8AC3E}">
        <p14:creationId xmlns:p14="http://schemas.microsoft.com/office/powerpoint/2010/main" val="4185780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ワイド画面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hiroykui monma</dc:creator>
  <cp:lastModifiedBy>hiroykui monma</cp:lastModifiedBy>
  <cp:revision>1</cp:revision>
  <dcterms:created xsi:type="dcterms:W3CDTF">2016-08-29T01:33:11Z</dcterms:created>
  <dcterms:modified xsi:type="dcterms:W3CDTF">2016-08-29T01:34:08Z</dcterms:modified>
</cp:coreProperties>
</file>